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2" r:id="rId9"/>
    <p:sldId id="277" r:id="rId10"/>
    <p:sldId id="278" r:id="rId11"/>
    <p:sldId id="274" r:id="rId12"/>
    <p:sldId id="280"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865"/>
    <p:restoredTop sz="94615"/>
  </p:normalViewPr>
  <p:slideViewPr>
    <p:cSldViewPr snapToGrid="0" snapToObjects="1">
      <p:cViewPr varScale="1">
        <p:scale>
          <a:sx n="73" d="100"/>
          <a:sy n="73" d="100"/>
        </p:scale>
        <p:origin x="1352" y="40"/>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865482" y="3226831"/>
            <a:ext cx="7657546"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21</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10th February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65044" y="1304757"/>
            <a:ext cx="314990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insecure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110125" y="3940064"/>
            <a:ext cx="7332625"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are insecure, you lack confidence because you think that you are not good enough or are not loved.</a:t>
            </a:r>
          </a:p>
        </p:txBody>
      </p:sp>
      <p:sp>
        <p:nvSpPr>
          <p:cNvPr id="155" name="The was a tear in Freddie’s new school jumper."/>
          <p:cNvSpPr txBox="1"/>
          <p:nvPr/>
        </p:nvSpPr>
        <p:spPr>
          <a:xfrm>
            <a:off x="58004" y="661792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Maria felt </a:t>
            </a:r>
            <a:r>
              <a:rPr lang="en-GB" b="1" dirty="0"/>
              <a:t>insecure</a:t>
            </a:r>
            <a:r>
              <a:rPr lang="en-GB" dirty="0"/>
              <a:t> about sharing her answer.</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in-se-cure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161821432"/>
              </p:ext>
            </p:extLst>
          </p:nvPr>
        </p:nvGraphicFramePr>
        <p:xfrm>
          <a:off x="5110" y="766275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anxious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certain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hesitant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confident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unusually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1F3552CA-5C43-E2B8-98DE-F97E05F55782}"/>
              </a:ext>
            </a:extLst>
          </p:cNvPr>
          <p:cNvPicPr>
            <a:picLocks noChangeAspect="1"/>
          </p:cNvPicPr>
          <p:nvPr/>
        </p:nvPicPr>
        <p:blipFill>
          <a:blip r:embed="rId4"/>
          <a:stretch>
            <a:fillRect/>
          </a:stretch>
        </p:blipFill>
        <p:spPr>
          <a:xfrm>
            <a:off x="8585837" y="2996086"/>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68406" y="1309202"/>
            <a:ext cx="168155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soar</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56142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paper airplane began to </a:t>
            </a:r>
            <a:r>
              <a:rPr lang="en-GB" b="1" dirty="0"/>
              <a:t>soar</a:t>
            </a:r>
            <a:r>
              <a:rPr lang="en-GB" dirty="0"/>
              <a:t> across the classroom.</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soar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66133531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ascend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decline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gracefully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rapidly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3144F4F8-1C1C-CBB6-F6F5-8A617E950562}"/>
              </a:ext>
            </a:extLst>
          </p:cNvPr>
          <p:cNvSpPr txBox="1"/>
          <p:nvPr/>
        </p:nvSpPr>
        <p:spPr>
          <a:xfrm>
            <a:off x="338197" y="4140247"/>
            <a:ext cx="694360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something such as a bird soars into the air, it goes quickly up into the air.</a:t>
            </a:r>
          </a:p>
        </p:txBody>
      </p:sp>
      <p:pic>
        <p:nvPicPr>
          <p:cNvPr id="7" name="Picture 6">
            <a:extLst>
              <a:ext uri="{FF2B5EF4-FFF2-40B4-BE49-F238E27FC236}">
                <a16:creationId xmlns:a16="http://schemas.microsoft.com/office/drawing/2014/main" id="{F37ACEF9-CA9A-7688-4FBB-B28AA6B0BE0D}"/>
              </a:ext>
            </a:extLst>
          </p:cNvPr>
          <p:cNvPicPr>
            <a:picLocks noChangeAspect="1"/>
          </p:cNvPicPr>
          <p:nvPr/>
        </p:nvPicPr>
        <p:blipFill>
          <a:blip r:embed="rId4"/>
          <a:stretch>
            <a:fillRect/>
          </a:stretch>
        </p:blipFill>
        <p:spPr>
          <a:xfrm>
            <a:off x="8848814" y="2838765"/>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85226" y="1339979"/>
            <a:ext cx="3222036"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mundane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4221545"/>
            <a:ext cx="719666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mundane is very ordinary and not at all interesting or unusual.</a:t>
            </a:r>
          </a:p>
        </p:txBody>
      </p:sp>
      <p:sp>
        <p:nvSpPr>
          <p:cNvPr id="155" name="The was a tear in Freddie’s new school jumper."/>
          <p:cNvSpPr txBox="1"/>
          <p:nvPr/>
        </p:nvSpPr>
        <p:spPr>
          <a:xfrm>
            <a:off x="0" y="669775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thought answering the question was </a:t>
            </a:r>
            <a:r>
              <a:rPr lang="en-GB" b="1" dirty="0"/>
              <a:t>mundane</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mun-dane)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88511422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humdrum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uncommon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remarkably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normal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unusual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painfully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FBEF8F44-CE68-681C-B2EA-193A261F78FB}"/>
              </a:ext>
            </a:extLst>
          </p:cNvPr>
          <p:cNvPicPr>
            <a:picLocks noChangeAspect="1"/>
          </p:cNvPicPr>
          <p:nvPr/>
        </p:nvPicPr>
        <p:blipFill>
          <a:blip r:embed="rId4"/>
          <a:stretch>
            <a:fillRect/>
          </a:stretch>
        </p:blipFill>
        <p:spPr>
          <a:xfrm>
            <a:off x="7919030" y="2458234"/>
            <a:ext cx="4323542" cy="4323542"/>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160138" y="1309202"/>
            <a:ext cx="369812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persistent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Kay was </a:t>
            </a:r>
            <a:r>
              <a:rPr lang="en-GB" b="1" dirty="0"/>
              <a:t>persistent</a:t>
            </a:r>
            <a:r>
              <a:rPr lang="en-GB" dirty="0"/>
              <a:t> when trying to solve the question.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per-sis-tent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049031605"/>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consistent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ceasing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consistent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extremely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insistent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temporary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assistant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highly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554567" y="3857807"/>
            <a:ext cx="775952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Something that is persistent continues to exist or happen for a long time; used especially about bad or undesirable states or situations.</a:t>
            </a:r>
          </a:p>
        </p:txBody>
      </p:sp>
      <p:pic>
        <p:nvPicPr>
          <p:cNvPr id="4" name="Picture 3">
            <a:extLst>
              <a:ext uri="{FF2B5EF4-FFF2-40B4-BE49-F238E27FC236}">
                <a16:creationId xmlns:a16="http://schemas.microsoft.com/office/drawing/2014/main" id="{A55AB327-3D75-4217-F15A-B05FA1025F09}"/>
              </a:ext>
            </a:extLst>
          </p:cNvPr>
          <p:cNvPicPr>
            <a:picLocks noChangeAspect="1"/>
          </p:cNvPicPr>
          <p:nvPr/>
        </p:nvPicPr>
        <p:blipFill>
          <a:blip r:embed="rId4"/>
          <a:stretch>
            <a:fillRect/>
          </a:stretch>
        </p:blipFill>
        <p:spPr>
          <a:xfrm>
            <a:off x="8872467" y="2925190"/>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75464" y="1339979"/>
            <a:ext cx="2667398"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protect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233362"/>
            <a:ext cx="655420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To protect someone or something means to prevent them from being harmed or damaged.</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Jim was told to </a:t>
            </a:r>
            <a:r>
              <a:rPr lang="en-GB" b="1" dirty="0"/>
              <a:t>protect</a:t>
            </a:r>
            <a:r>
              <a:rPr lang="en-GB" dirty="0"/>
              <a:t> the desk by not drawing on it.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pro-tect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125592573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safeguard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destroy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effect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shelter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waste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direct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actively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24340279-A926-613A-1DE6-5F539F8A2DEF}"/>
              </a:ext>
            </a:extLst>
          </p:cNvPr>
          <p:cNvPicPr>
            <a:picLocks noChangeAspect="1"/>
          </p:cNvPicPr>
          <p:nvPr/>
        </p:nvPicPr>
        <p:blipFill>
          <a:blip r:embed="rId4"/>
          <a:stretch>
            <a:fillRect/>
          </a:stretch>
        </p:blipFill>
        <p:spPr>
          <a:xfrm>
            <a:off x="8553432" y="2746748"/>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48620320"/>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spread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together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welcome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piece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15513398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insecure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mundane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soar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protect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56005280"/>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soon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spread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welcome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together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piece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074536506"/>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something somewhere, you open it out or arrange it over a place or surface, so that all of it can be seen or used easily.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people do something ***, they do it with each other.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something is going to happen ***, it will happen after a short time.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of something is an amount of it that has been broken off, torn off, or cut off.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someone, you greet them in a friendly way when they arrive somewhere.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AE922C69-B990-B0C9-AD7D-2E72557FCDA3}"/>
              </a:ext>
            </a:extLst>
          </p:cNvPr>
          <p:cNvPicPr>
            <a:picLocks noChangeAspect="1"/>
          </p:cNvPicPr>
          <p:nvPr/>
        </p:nvPicPr>
        <p:blipFill>
          <a:blip r:embed="rId5"/>
          <a:stretch>
            <a:fillRect/>
          </a:stretch>
        </p:blipFill>
        <p:spPr>
          <a:xfrm>
            <a:off x="11093808" y="5433351"/>
            <a:ext cx="842297" cy="842297"/>
          </a:xfrm>
          <a:prstGeom prst="rect">
            <a:avLst/>
          </a:prstGeom>
        </p:spPr>
      </p:pic>
      <p:pic>
        <p:nvPicPr>
          <p:cNvPr id="3" name="Picture 2">
            <a:extLst>
              <a:ext uri="{FF2B5EF4-FFF2-40B4-BE49-F238E27FC236}">
                <a16:creationId xmlns:a16="http://schemas.microsoft.com/office/drawing/2014/main" id="{5C806674-2B70-C3FA-6726-0C1695BD0BB4}"/>
              </a:ext>
            </a:extLst>
          </p:cNvPr>
          <p:cNvPicPr>
            <a:picLocks noChangeAspect="1"/>
          </p:cNvPicPr>
          <p:nvPr/>
        </p:nvPicPr>
        <p:blipFill>
          <a:blip r:embed="rId6"/>
          <a:stretch>
            <a:fillRect/>
          </a:stretch>
        </p:blipFill>
        <p:spPr>
          <a:xfrm>
            <a:off x="11042933" y="2783344"/>
            <a:ext cx="842297" cy="842297"/>
          </a:xfrm>
          <a:prstGeom prst="rect">
            <a:avLst/>
          </a:prstGeom>
        </p:spPr>
      </p:pic>
      <p:pic>
        <p:nvPicPr>
          <p:cNvPr id="5" name="Picture 4">
            <a:extLst>
              <a:ext uri="{FF2B5EF4-FFF2-40B4-BE49-F238E27FC236}">
                <a16:creationId xmlns:a16="http://schemas.microsoft.com/office/drawing/2014/main" id="{019B8D4F-EAE1-FCC6-E499-D480B793D619}"/>
              </a:ext>
            </a:extLst>
          </p:cNvPr>
          <p:cNvPicPr>
            <a:picLocks noChangeAspect="1"/>
          </p:cNvPicPr>
          <p:nvPr/>
        </p:nvPicPr>
        <p:blipFill>
          <a:blip r:embed="rId7"/>
          <a:stretch>
            <a:fillRect/>
          </a:stretch>
        </p:blipFill>
        <p:spPr>
          <a:xfrm>
            <a:off x="11124048" y="8083358"/>
            <a:ext cx="680065" cy="680065"/>
          </a:xfrm>
          <a:prstGeom prst="rect">
            <a:avLst/>
          </a:prstGeom>
        </p:spPr>
      </p:pic>
      <p:pic>
        <p:nvPicPr>
          <p:cNvPr id="6" name="Picture 5">
            <a:extLst>
              <a:ext uri="{FF2B5EF4-FFF2-40B4-BE49-F238E27FC236}">
                <a16:creationId xmlns:a16="http://schemas.microsoft.com/office/drawing/2014/main" id="{E9792120-AD2D-72C9-25FB-DD91B46B626D}"/>
              </a:ext>
            </a:extLst>
          </p:cNvPr>
          <p:cNvPicPr>
            <a:picLocks noChangeAspect="1"/>
          </p:cNvPicPr>
          <p:nvPr/>
        </p:nvPicPr>
        <p:blipFill>
          <a:blip r:embed="rId8"/>
          <a:stretch>
            <a:fillRect/>
          </a:stretch>
        </p:blipFill>
        <p:spPr>
          <a:xfrm>
            <a:off x="11095372" y="4086942"/>
            <a:ext cx="789858" cy="789858"/>
          </a:xfrm>
          <a:prstGeom prst="rect">
            <a:avLst/>
          </a:prstGeom>
        </p:spPr>
      </p:pic>
      <p:pic>
        <p:nvPicPr>
          <p:cNvPr id="7" name="Picture 6">
            <a:extLst>
              <a:ext uri="{FF2B5EF4-FFF2-40B4-BE49-F238E27FC236}">
                <a16:creationId xmlns:a16="http://schemas.microsoft.com/office/drawing/2014/main" id="{88D3E110-198B-6975-39AD-E6278612F197}"/>
              </a:ext>
            </a:extLst>
          </p:cNvPr>
          <p:cNvPicPr>
            <a:picLocks noChangeAspect="1"/>
          </p:cNvPicPr>
          <p:nvPr/>
        </p:nvPicPr>
        <p:blipFill>
          <a:blip r:embed="rId9"/>
          <a:stretch>
            <a:fillRect/>
          </a:stretch>
        </p:blipFill>
        <p:spPr>
          <a:xfrm>
            <a:off x="11103208" y="6684510"/>
            <a:ext cx="680065" cy="680065"/>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062897726"/>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insecure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soar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mundane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persistent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protect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331193730"/>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Something that is *** is very ordinary and not at all interesting or unusual.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such as a bird *** into the air, it goes quickly up into the air.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Something that is *** continues to exist or happen for a long time; used especially about bad or undesirable states or situations.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To *** someone or something means to prevent them from being harmed or damaged.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a:t>
                      </a:r>
                      <a:r>
                        <a:rPr lang="en-GB" sz="2000">
                          <a:latin typeface="Gill Sans MT" panose="020B0502020104020203" pitchFamily="34" charset="77"/>
                        </a:rPr>
                        <a:t>are ***, </a:t>
                      </a:r>
                      <a:r>
                        <a:rPr lang="en-GB" sz="2000" dirty="0">
                          <a:latin typeface="Gill Sans MT" panose="020B0502020104020203" pitchFamily="34" charset="77"/>
                        </a:rPr>
                        <a:t>you lack confidence because you think that you are not good enough or are not loved.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3E6D9E24-8226-AF94-7144-BC445DDEA8AC}"/>
              </a:ext>
            </a:extLst>
          </p:cNvPr>
          <p:cNvPicPr>
            <a:picLocks noChangeAspect="1"/>
          </p:cNvPicPr>
          <p:nvPr/>
        </p:nvPicPr>
        <p:blipFill>
          <a:blip r:embed="rId5"/>
          <a:stretch>
            <a:fillRect/>
          </a:stretch>
        </p:blipFill>
        <p:spPr>
          <a:xfrm>
            <a:off x="11033563" y="8127421"/>
            <a:ext cx="819355" cy="819355"/>
          </a:xfrm>
          <a:prstGeom prst="rect">
            <a:avLst/>
          </a:prstGeom>
        </p:spPr>
      </p:pic>
      <p:pic>
        <p:nvPicPr>
          <p:cNvPr id="3" name="Picture 2">
            <a:extLst>
              <a:ext uri="{FF2B5EF4-FFF2-40B4-BE49-F238E27FC236}">
                <a16:creationId xmlns:a16="http://schemas.microsoft.com/office/drawing/2014/main" id="{9CF600BE-1875-255B-0B7E-437634C5EC7F}"/>
              </a:ext>
            </a:extLst>
          </p:cNvPr>
          <p:cNvPicPr>
            <a:picLocks noChangeAspect="1"/>
          </p:cNvPicPr>
          <p:nvPr/>
        </p:nvPicPr>
        <p:blipFill>
          <a:blip r:embed="rId6"/>
          <a:stretch>
            <a:fillRect/>
          </a:stretch>
        </p:blipFill>
        <p:spPr>
          <a:xfrm>
            <a:off x="11208924" y="3889315"/>
            <a:ext cx="987485" cy="987485"/>
          </a:xfrm>
          <a:prstGeom prst="rect">
            <a:avLst/>
          </a:prstGeom>
        </p:spPr>
      </p:pic>
      <p:pic>
        <p:nvPicPr>
          <p:cNvPr id="5" name="Picture 4">
            <a:extLst>
              <a:ext uri="{FF2B5EF4-FFF2-40B4-BE49-F238E27FC236}">
                <a16:creationId xmlns:a16="http://schemas.microsoft.com/office/drawing/2014/main" id="{75945F13-04CD-6CF4-C506-AC7A5DE43D37}"/>
              </a:ext>
            </a:extLst>
          </p:cNvPr>
          <p:cNvPicPr>
            <a:picLocks noChangeAspect="1"/>
          </p:cNvPicPr>
          <p:nvPr/>
        </p:nvPicPr>
        <p:blipFill>
          <a:blip r:embed="rId7"/>
          <a:stretch>
            <a:fillRect/>
          </a:stretch>
        </p:blipFill>
        <p:spPr>
          <a:xfrm>
            <a:off x="11072833" y="2612066"/>
            <a:ext cx="1123576" cy="1123576"/>
          </a:xfrm>
          <a:prstGeom prst="rect">
            <a:avLst/>
          </a:prstGeom>
        </p:spPr>
      </p:pic>
      <p:pic>
        <p:nvPicPr>
          <p:cNvPr id="6" name="Picture 5">
            <a:extLst>
              <a:ext uri="{FF2B5EF4-FFF2-40B4-BE49-F238E27FC236}">
                <a16:creationId xmlns:a16="http://schemas.microsoft.com/office/drawing/2014/main" id="{D7D07E03-9C0C-647A-E01B-C7B950F0DF44}"/>
              </a:ext>
            </a:extLst>
          </p:cNvPr>
          <p:cNvPicPr>
            <a:picLocks noChangeAspect="1"/>
          </p:cNvPicPr>
          <p:nvPr/>
        </p:nvPicPr>
        <p:blipFill>
          <a:blip r:embed="rId8"/>
          <a:stretch>
            <a:fillRect/>
          </a:stretch>
        </p:blipFill>
        <p:spPr>
          <a:xfrm>
            <a:off x="11132870" y="6745537"/>
            <a:ext cx="819356" cy="819356"/>
          </a:xfrm>
          <a:prstGeom prst="rect">
            <a:avLst/>
          </a:prstGeom>
        </p:spPr>
      </p:pic>
      <p:pic>
        <p:nvPicPr>
          <p:cNvPr id="7" name="Picture 6">
            <a:extLst>
              <a:ext uri="{FF2B5EF4-FFF2-40B4-BE49-F238E27FC236}">
                <a16:creationId xmlns:a16="http://schemas.microsoft.com/office/drawing/2014/main" id="{134883DA-1160-EA93-6DF2-33AFEC05030F}"/>
              </a:ext>
            </a:extLst>
          </p:cNvPr>
          <p:cNvPicPr>
            <a:picLocks noChangeAspect="1"/>
          </p:cNvPicPr>
          <p:nvPr/>
        </p:nvPicPr>
        <p:blipFill>
          <a:blip r:embed="rId9"/>
          <a:stretch>
            <a:fillRect/>
          </a:stretch>
        </p:blipFill>
        <p:spPr>
          <a:xfrm>
            <a:off x="11228221" y="5261824"/>
            <a:ext cx="812800" cy="812800"/>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868536" y="4013709"/>
            <a:ext cx="206627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spread</a:t>
            </a:r>
            <a:endParaRPr dirty="0">
              <a:latin typeface="Gill Sans MT" panose="020B0502020104020203" pitchFamily="34" charset="77"/>
            </a:endParaRPr>
          </a:p>
        </p:txBody>
      </p:sp>
      <p:sp>
        <p:nvSpPr>
          <p:cNvPr id="135" name="spare"/>
          <p:cNvSpPr txBox="1"/>
          <p:nvPr/>
        </p:nvSpPr>
        <p:spPr>
          <a:xfrm>
            <a:off x="2528701" y="4850305"/>
            <a:ext cx="274594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welcome</a:t>
            </a:r>
            <a:endParaRPr b="1" dirty="0">
              <a:latin typeface="Gill Sans MT" panose="020B0502020104020203" pitchFamily="34" charset="77"/>
              <a:sym typeface="American Typewriter"/>
            </a:endParaRPr>
          </a:p>
        </p:txBody>
      </p:sp>
      <p:sp>
        <p:nvSpPr>
          <p:cNvPr id="136" name="chipped"/>
          <p:cNvSpPr txBox="1"/>
          <p:nvPr/>
        </p:nvSpPr>
        <p:spPr>
          <a:xfrm>
            <a:off x="2567976" y="5704544"/>
            <a:ext cx="266739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together</a:t>
            </a:r>
            <a:endParaRPr dirty="0">
              <a:latin typeface="Gill Sans MT" panose="020B0502020104020203" pitchFamily="34" charset="77"/>
            </a:endParaRPr>
          </a:p>
        </p:txBody>
      </p:sp>
      <p:sp>
        <p:nvSpPr>
          <p:cNvPr id="137" name="lift"/>
          <p:cNvSpPr txBox="1"/>
          <p:nvPr/>
        </p:nvSpPr>
        <p:spPr>
          <a:xfrm>
            <a:off x="2975941" y="6639612"/>
            <a:ext cx="164628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piece</a:t>
            </a:r>
            <a:endParaRPr dirty="0">
              <a:latin typeface="Gill Sans MT" panose="020B0502020104020203" pitchFamily="34" charset="77"/>
            </a:endParaRPr>
          </a:p>
        </p:txBody>
      </p:sp>
      <p:sp>
        <p:nvSpPr>
          <p:cNvPr id="138" name="mutter"/>
          <p:cNvSpPr txBox="1"/>
          <p:nvPr/>
        </p:nvSpPr>
        <p:spPr>
          <a:xfrm>
            <a:off x="8515619" y="3961291"/>
            <a:ext cx="135934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soar</a:t>
            </a:r>
            <a:endParaRPr b="1" dirty="0">
              <a:latin typeface="Gill Sans MT" panose="020B0502020104020203" pitchFamily="34" charset="77"/>
              <a:sym typeface="American Typewriter"/>
            </a:endParaRPr>
          </a:p>
        </p:txBody>
      </p:sp>
      <p:sp>
        <p:nvSpPr>
          <p:cNvPr id="139" name="unveil"/>
          <p:cNvSpPr txBox="1"/>
          <p:nvPr/>
        </p:nvSpPr>
        <p:spPr>
          <a:xfrm>
            <a:off x="7690588" y="5755144"/>
            <a:ext cx="302647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persistent</a:t>
            </a:r>
            <a:endParaRPr dirty="0">
              <a:latin typeface="Gill Sans MT" panose="020B0502020104020203" pitchFamily="34" charset="77"/>
              <a:sym typeface="American Typewriter"/>
            </a:endParaRPr>
          </a:p>
        </p:txBody>
      </p:sp>
      <p:sp>
        <p:nvSpPr>
          <p:cNvPr id="140" name="tolerate"/>
          <p:cNvSpPr txBox="1"/>
          <p:nvPr/>
        </p:nvSpPr>
        <p:spPr>
          <a:xfrm>
            <a:off x="8019343" y="3086166"/>
            <a:ext cx="256320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insecure</a:t>
            </a:r>
            <a:endParaRPr dirty="0">
              <a:latin typeface="Gill Sans MT" panose="020B0502020104020203" pitchFamily="34" charset="77"/>
            </a:endParaRPr>
          </a:p>
        </p:txBody>
      </p:sp>
      <p:sp>
        <p:nvSpPr>
          <p:cNvPr id="141" name="fixation"/>
          <p:cNvSpPr txBox="1"/>
          <p:nvPr/>
        </p:nvSpPr>
        <p:spPr>
          <a:xfrm>
            <a:off x="7768621" y="4850306"/>
            <a:ext cx="285334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mundane</a:t>
            </a:r>
            <a:endParaRPr dirty="0">
              <a:latin typeface="Gill Sans MT" panose="020B0502020104020203" pitchFamily="34" charset="77"/>
            </a:endParaRPr>
          </a:p>
        </p:txBody>
      </p:sp>
      <p:sp>
        <p:nvSpPr>
          <p:cNvPr id="142" name="rustle"/>
          <p:cNvSpPr txBox="1"/>
          <p:nvPr/>
        </p:nvSpPr>
        <p:spPr>
          <a:xfrm>
            <a:off x="8068452" y="6620562"/>
            <a:ext cx="229550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protect</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57064"/>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soon</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43475" y="87334"/>
            <a:ext cx="6197209"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soon</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18517" y="5081892"/>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spread</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63C2B123-7531-39A8-0A03-779744A6B179}"/>
              </a:ext>
            </a:extLst>
          </p:cNvPr>
          <p:cNvPicPr>
            <a:picLocks noChangeAspect="1"/>
          </p:cNvPicPr>
          <p:nvPr/>
        </p:nvPicPr>
        <p:blipFill>
          <a:blip r:embed="rId4"/>
          <a:stretch>
            <a:fillRect/>
          </a:stretch>
        </p:blipFill>
        <p:spPr>
          <a:xfrm>
            <a:off x="8622237" y="494420"/>
            <a:ext cx="3251200" cy="3251200"/>
          </a:xfrm>
          <a:prstGeom prst="rect">
            <a:avLst/>
          </a:prstGeom>
        </p:spPr>
      </p:pic>
      <p:pic>
        <p:nvPicPr>
          <p:cNvPr id="4" name="Picture 3">
            <a:extLst>
              <a:ext uri="{FF2B5EF4-FFF2-40B4-BE49-F238E27FC236}">
                <a16:creationId xmlns:a16="http://schemas.microsoft.com/office/drawing/2014/main" id="{BD77F8C1-4940-0152-D19F-03E1D71C6131}"/>
              </a:ext>
            </a:extLst>
          </p:cNvPr>
          <p:cNvPicPr>
            <a:picLocks noChangeAspect="1"/>
          </p:cNvPicPr>
          <p:nvPr/>
        </p:nvPicPr>
        <p:blipFill>
          <a:blip r:embed="rId5"/>
          <a:stretch>
            <a:fillRect/>
          </a:stretch>
        </p:blipFill>
        <p:spPr>
          <a:xfrm>
            <a:off x="450849" y="5816424"/>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9392" y="751767"/>
            <a:ext cx="7888377"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welcome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25501" y="5706276"/>
            <a:ext cx="1041922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together</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BFB8835D-038B-E3FF-92E4-1D0B7F889C99}"/>
              </a:ext>
            </a:extLst>
          </p:cNvPr>
          <p:cNvPicPr>
            <a:picLocks noChangeAspect="1"/>
          </p:cNvPicPr>
          <p:nvPr/>
        </p:nvPicPr>
        <p:blipFill>
          <a:blip r:embed="rId4"/>
          <a:stretch>
            <a:fillRect/>
          </a:stretch>
        </p:blipFill>
        <p:spPr>
          <a:xfrm>
            <a:off x="9097351" y="554308"/>
            <a:ext cx="3251200" cy="3251200"/>
          </a:xfrm>
          <a:prstGeom prst="rect">
            <a:avLst/>
          </a:prstGeom>
        </p:spPr>
      </p:pic>
      <p:pic>
        <p:nvPicPr>
          <p:cNvPr id="4" name="Picture 3">
            <a:extLst>
              <a:ext uri="{FF2B5EF4-FFF2-40B4-BE49-F238E27FC236}">
                <a16:creationId xmlns:a16="http://schemas.microsoft.com/office/drawing/2014/main" id="{F0358D56-5B52-1C07-510A-A92DF528ACBF}"/>
              </a:ext>
            </a:extLst>
          </p:cNvPr>
          <p:cNvPicPr>
            <a:picLocks noChangeAspect="1"/>
          </p:cNvPicPr>
          <p:nvPr/>
        </p:nvPicPr>
        <p:blipFill>
          <a:blip r:embed="rId5"/>
          <a:stretch>
            <a:fillRect/>
          </a:stretch>
        </p:blipFill>
        <p:spPr>
          <a:xfrm>
            <a:off x="426713" y="5409245"/>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12030" y="-34571"/>
            <a:ext cx="658513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piece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5887012"/>
            <a:ext cx="1234608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insecure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1501A789-FD66-CC46-0E89-730C0460FB30}"/>
              </a:ext>
            </a:extLst>
          </p:cNvPr>
          <p:cNvPicPr>
            <a:picLocks noChangeAspect="1"/>
          </p:cNvPicPr>
          <p:nvPr/>
        </p:nvPicPr>
        <p:blipFill>
          <a:blip r:embed="rId4"/>
          <a:stretch>
            <a:fillRect/>
          </a:stretch>
        </p:blipFill>
        <p:spPr>
          <a:xfrm>
            <a:off x="8750479" y="566724"/>
            <a:ext cx="3251200" cy="3251200"/>
          </a:xfrm>
          <a:prstGeom prst="rect">
            <a:avLst/>
          </a:prstGeom>
        </p:spPr>
      </p:pic>
      <p:pic>
        <p:nvPicPr>
          <p:cNvPr id="4" name="Picture 3">
            <a:extLst>
              <a:ext uri="{FF2B5EF4-FFF2-40B4-BE49-F238E27FC236}">
                <a16:creationId xmlns:a16="http://schemas.microsoft.com/office/drawing/2014/main" id="{404EA8E6-DF41-AA4E-A07D-404A96435E89}"/>
              </a:ext>
            </a:extLst>
          </p:cNvPr>
          <p:cNvPicPr>
            <a:picLocks noChangeAspect="1"/>
          </p:cNvPicPr>
          <p:nvPr/>
        </p:nvPicPr>
        <p:blipFill>
          <a:blip r:embed="rId5"/>
          <a:stretch>
            <a:fillRect/>
          </a:stretch>
        </p:blipFill>
        <p:spPr>
          <a:xfrm>
            <a:off x="465750" y="5832932"/>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53625" y="-10097"/>
            <a:ext cx="549509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soar</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37084" y="5967688"/>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mundane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B824AA4F-BBC6-914D-2E2B-7B07E15EBFFD}"/>
              </a:ext>
            </a:extLst>
          </p:cNvPr>
          <p:cNvPicPr>
            <a:picLocks noChangeAspect="1"/>
          </p:cNvPicPr>
          <p:nvPr/>
        </p:nvPicPr>
        <p:blipFill>
          <a:blip r:embed="rId4"/>
          <a:stretch>
            <a:fillRect/>
          </a:stretch>
        </p:blipFill>
        <p:spPr>
          <a:xfrm>
            <a:off x="8090960" y="689919"/>
            <a:ext cx="3251200" cy="3251200"/>
          </a:xfrm>
          <a:prstGeom prst="rect">
            <a:avLst/>
          </a:prstGeom>
        </p:spPr>
      </p:pic>
      <p:pic>
        <p:nvPicPr>
          <p:cNvPr id="4" name="Picture 3">
            <a:extLst>
              <a:ext uri="{FF2B5EF4-FFF2-40B4-BE49-F238E27FC236}">
                <a16:creationId xmlns:a16="http://schemas.microsoft.com/office/drawing/2014/main" id="{089E222F-9BCE-789B-FFD0-A0DEC4E02A86}"/>
              </a:ext>
            </a:extLst>
          </p:cNvPr>
          <p:cNvPicPr>
            <a:picLocks noChangeAspect="1"/>
          </p:cNvPicPr>
          <p:nvPr/>
        </p:nvPicPr>
        <p:blipFill>
          <a:blip r:embed="rId5"/>
          <a:stretch>
            <a:fillRect/>
          </a:stretch>
        </p:blipFill>
        <p:spPr>
          <a:xfrm>
            <a:off x="401291" y="5670657"/>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655691"/>
            <a:ext cx="11999897"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persistent</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75557" y="5414968"/>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protect</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451A68CB-86CD-3894-59DA-1DD4D6EF89FF}"/>
              </a:ext>
            </a:extLst>
          </p:cNvPr>
          <p:cNvPicPr>
            <a:picLocks noChangeAspect="1"/>
          </p:cNvPicPr>
          <p:nvPr/>
        </p:nvPicPr>
        <p:blipFill>
          <a:blip r:embed="rId4"/>
          <a:stretch>
            <a:fillRect/>
          </a:stretch>
        </p:blipFill>
        <p:spPr>
          <a:xfrm>
            <a:off x="9403791" y="680222"/>
            <a:ext cx="3251200" cy="3251200"/>
          </a:xfrm>
          <a:prstGeom prst="rect">
            <a:avLst/>
          </a:prstGeom>
        </p:spPr>
      </p:pic>
      <p:pic>
        <p:nvPicPr>
          <p:cNvPr id="4" name="Picture 3">
            <a:extLst>
              <a:ext uri="{FF2B5EF4-FFF2-40B4-BE49-F238E27FC236}">
                <a16:creationId xmlns:a16="http://schemas.microsoft.com/office/drawing/2014/main" id="{F0C519BD-4D39-EB4F-78BD-95CC3AFFDD9D}"/>
              </a:ext>
            </a:extLst>
          </p:cNvPr>
          <p:cNvPicPr>
            <a:picLocks noChangeAspect="1"/>
          </p:cNvPicPr>
          <p:nvPr/>
        </p:nvPicPr>
        <p:blipFill>
          <a:blip r:embed="rId5"/>
          <a:stretch>
            <a:fillRect/>
          </a:stretch>
        </p:blipFill>
        <p:spPr>
          <a:xfrm>
            <a:off x="700469" y="574184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46597" y="0"/>
            <a:ext cx="671017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soon</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52596" y="5643529"/>
            <a:ext cx="102443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spread</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E96F3E6A-4EF5-C7AB-9678-93806BF6A90D}"/>
              </a:ext>
            </a:extLst>
          </p:cNvPr>
          <p:cNvPicPr>
            <a:picLocks noChangeAspect="1"/>
          </p:cNvPicPr>
          <p:nvPr/>
        </p:nvPicPr>
        <p:blipFill>
          <a:blip r:embed="rId4"/>
          <a:stretch>
            <a:fillRect/>
          </a:stretch>
        </p:blipFill>
        <p:spPr>
          <a:xfrm>
            <a:off x="8850490" y="480767"/>
            <a:ext cx="3251200" cy="3251200"/>
          </a:xfrm>
          <a:prstGeom prst="rect">
            <a:avLst/>
          </a:prstGeom>
        </p:spPr>
      </p:pic>
      <p:pic>
        <p:nvPicPr>
          <p:cNvPr id="4" name="Picture 3">
            <a:extLst>
              <a:ext uri="{FF2B5EF4-FFF2-40B4-BE49-F238E27FC236}">
                <a16:creationId xmlns:a16="http://schemas.microsoft.com/office/drawing/2014/main" id="{77EEDDA1-B6FF-2285-246F-0D2078D806FA}"/>
              </a:ext>
            </a:extLst>
          </p:cNvPr>
          <p:cNvPicPr>
            <a:picLocks noChangeAspect="1"/>
          </p:cNvPicPr>
          <p:nvPr/>
        </p:nvPicPr>
        <p:blipFill>
          <a:blip r:embed="rId5"/>
          <a:stretch>
            <a:fillRect/>
          </a:stretch>
        </p:blipFill>
        <p:spPr>
          <a:xfrm>
            <a:off x="450849" y="5773821"/>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99397" y="770217"/>
            <a:ext cx="8614538"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welcome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81350" y="5712794"/>
            <a:ext cx="1041922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together</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4B214EAE-328D-97FE-4127-E6F3D3A667E6}"/>
              </a:ext>
            </a:extLst>
          </p:cNvPr>
          <p:cNvPicPr>
            <a:picLocks noChangeAspect="1"/>
          </p:cNvPicPr>
          <p:nvPr/>
        </p:nvPicPr>
        <p:blipFill>
          <a:blip r:embed="rId4"/>
          <a:stretch>
            <a:fillRect/>
          </a:stretch>
        </p:blipFill>
        <p:spPr>
          <a:xfrm>
            <a:off x="9003633" y="477701"/>
            <a:ext cx="3251200" cy="3251200"/>
          </a:xfrm>
          <a:prstGeom prst="rect">
            <a:avLst/>
          </a:prstGeom>
        </p:spPr>
      </p:pic>
      <p:pic>
        <p:nvPicPr>
          <p:cNvPr id="4" name="Picture 3">
            <a:extLst>
              <a:ext uri="{FF2B5EF4-FFF2-40B4-BE49-F238E27FC236}">
                <a16:creationId xmlns:a16="http://schemas.microsoft.com/office/drawing/2014/main" id="{4934BE4D-1533-FD2F-D531-6708B57A51D3}"/>
              </a:ext>
            </a:extLst>
          </p:cNvPr>
          <p:cNvPicPr>
            <a:picLocks noChangeAspect="1"/>
          </p:cNvPicPr>
          <p:nvPr/>
        </p:nvPicPr>
        <p:blipFill>
          <a:blip r:embed="rId5"/>
          <a:stretch>
            <a:fillRect/>
          </a:stretch>
        </p:blipFill>
        <p:spPr>
          <a:xfrm>
            <a:off x="634879" y="5471449"/>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70033" y="557066"/>
            <a:ext cx="630942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piece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34551" y="6152907"/>
            <a:ext cx="12346080"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insecure</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469BB9F-E247-3AEC-36E3-540A9FC28952}"/>
              </a:ext>
            </a:extLst>
          </p:cNvPr>
          <p:cNvPicPr>
            <a:picLocks noChangeAspect="1"/>
          </p:cNvPicPr>
          <p:nvPr/>
        </p:nvPicPr>
        <p:blipFill>
          <a:blip r:embed="rId4"/>
          <a:stretch>
            <a:fillRect/>
          </a:stretch>
        </p:blipFill>
        <p:spPr>
          <a:xfrm>
            <a:off x="8689194" y="557066"/>
            <a:ext cx="3251200" cy="3251200"/>
          </a:xfrm>
          <a:prstGeom prst="rect">
            <a:avLst/>
          </a:prstGeom>
        </p:spPr>
      </p:pic>
      <p:pic>
        <p:nvPicPr>
          <p:cNvPr id="4" name="Picture 3">
            <a:extLst>
              <a:ext uri="{FF2B5EF4-FFF2-40B4-BE49-F238E27FC236}">
                <a16:creationId xmlns:a16="http://schemas.microsoft.com/office/drawing/2014/main" id="{91BE683F-49C1-FAFA-5E96-D35E807B8CC6}"/>
              </a:ext>
            </a:extLst>
          </p:cNvPr>
          <p:cNvPicPr>
            <a:picLocks noChangeAspect="1"/>
          </p:cNvPicPr>
          <p:nvPr/>
        </p:nvPicPr>
        <p:blipFill>
          <a:blip r:embed="rId5"/>
          <a:stretch>
            <a:fillRect/>
          </a:stretch>
        </p:blipFill>
        <p:spPr>
          <a:xfrm>
            <a:off x="466903" y="5766668"/>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818558" y="2274766"/>
            <a:ext cx="148438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soon	</a:t>
            </a:r>
            <a:endParaRPr b="1" dirty="0">
              <a:latin typeface="Gill Sans MT" panose="020B0502020104020203" pitchFamily="34" charset="77"/>
              <a:sym typeface="American Typewriter"/>
            </a:endParaRPr>
          </a:p>
        </p:txBody>
      </p:sp>
      <p:sp>
        <p:nvSpPr>
          <p:cNvPr id="134" name="office"/>
          <p:cNvSpPr txBox="1"/>
          <p:nvPr/>
        </p:nvSpPr>
        <p:spPr>
          <a:xfrm>
            <a:off x="5527652" y="3183419"/>
            <a:ext cx="206627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spread</a:t>
            </a:r>
            <a:endParaRPr dirty="0">
              <a:latin typeface="Gill Sans MT" panose="020B0502020104020203" pitchFamily="34" charset="77"/>
            </a:endParaRPr>
          </a:p>
        </p:txBody>
      </p:sp>
      <p:sp>
        <p:nvSpPr>
          <p:cNvPr id="135" name="spare"/>
          <p:cNvSpPr txBox="1"/>
          <p:nvPr/>
        </p:nvSpPr>
        <p:spPr>
          <a:xfrm>
            <a:off x="5187807" y="4033018"/>
            <a:ext cx="274594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welcome</a:t>
            </a:r>
            <a:endParaRPr b="1" dirty="0">
              <a:latin typeface="Gill Sans MT" panose="020B0502020104020203" pitchFamily="34" charset="77"/>
              <a:sym typeface="American Typewriter"/>
            </a:endParaRPr>
          </a:p>
        </p:txBody>
      </p:sp>
      <p:sp>
        <p:nvSpPr>
          <p:cNvPr id="136" name="chipped"/>
          <p:cNvSpPr txBox="1"/>
          <p:nvPr/>
        </p:nvSpPr>
        <p:spPr>
          <a:xfrm>
            <a:off x="5227087" y="4958818"/>
            <a:ext cx="266739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together</a:t>
            </a:r>
            <a:endParaRPr dirty="0">
              <a:latin typeface="Gill Sans MT" panose="020B0502020104020203" pitchFamily="34" charset="77"/>
            </a:endParaRPr>
          </a:p>
        </p:txBody>
      </p:sp>
      <p:sp>
        <p:nvSpPr>
          <p:cNvPr id="137" name="lift"/>
          <p:cNvSpPr txBox="1"/>
          <p:nvPr/>
        </p:nvSpPr>
        <p:spPr>
          <a:xfrm>
            <a:off x="5737643" y="5829370"/>
            <a:ext cx="164628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piece</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92656" y="42942"/>
            <a:ext cx="985503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soar</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68888" y="5910931"/>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mundane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C99A876C-56E3-C942-ED49-AD84A143612E}"/>
              </a:ext>
            </a:extLst>
          </p:cNvPr>
          <p:cNvPicPr>
            <a:picLocks noChangeAspect="1"/>
          </p:cNvPicPr>
          <p:nvPr/>
        </p:nvPicPr>
        <p:blipFill>
          <a:blip r:embed="rId4"/>
          <a:stretch>
            <a:fillRect/>
          </a:stretch>
        </p:blipFill>
        <p:spPr>
          <a:xfrm>
            <a:off x="8538345" y="602862"/>
            <a:ext cx="3251200" cy="3251200"/>
          </a:xfrm>
          <a:prstGeom prst="rect">
            <a:avLst/>
          </a:prstGeom>
        </p:spPr>
      </p:pic>
      <p:pic>
        <p:nvPicPr>
          <p:cNvPr id="4" name="Picture 3">
            <a:extLst>
              <a:ext uri="{FF2B5EF4-FFF2-40B4-BE49-F238E27FC236}">
                <a16:creationId xmlns:a16="http://schemas.microsoft.com/office/drawing/2014/main" id="{F5806902-BC29-013A-2256-30CA80A0ECD7}"/>
              </a:ext>
            </a:extLst>
          </p:cNvPr>
          <p:cNvPicPr>
            <a:picLocks noChangeAspect="1"/>
          </p:cNvPicPr>
          <p:nvPr/>
        </p:nvPicPr>
        <p:blipFill>
          <a:blip r:embed="rId5"/>
          <a:stretch>
            <a:fillRect/>
          </a:stretch>
        </p:blipFill>
        <p:spPr>
          <a:xfrm>
            <a:off x="194300" y="5836535"/>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1030962"/>
            <a:ext cx="11999897"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persistent</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84217" y="5518788"/>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protect</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18750A31-19CB-4C23-B1A8-7E1046F5F5A0}"/>
              </a:ext>
            </a:extLst>
          </p:cNvPr>
          <p:cNvPicPr>
            <a:picLocks noChangeAspect="1"/>
          </p:cNvPicPr>
          <p:nvPr/>
        </p:nvPicPr>
        <p:blipFill>
          <a:blip r:embed="rId4"/>
          <a:stretch>
            <a:fillRect/>
          </a:stretch>
        </p:blipFill>
        <p:spPr>
          <a:xfrm>
            <a:off x="9015773" y="685828"/>
            <a:ext cx="3251200" cy="3251200"/>
          </a:xfrm>
          <a:prstGeom prst="rect">
            <a:avLst/>
          </a:prstGeom>
        </p:spPr>
      </p:pic>
      <p:pic>
        <p:nvPicPr>
          <p:cNvPr id="4" name="Picture 3">
            <a:extLst>
              <a:ext uri="{FF2B5EF4-FFF2-40B4-BE49-F238E27FC236}">
                <a16:creationId xmlns:a16="http://schemas.microsoft.com/office/drawing/2014/main" id="{3AA5DFD2-15DE-3426-3327-82C37D0FE130}"/>
              </a:ext>
            </a:extLst>
          </p:cNvPr>
          <p:cNvPicPr>
            <a:picLocks noChangeAspect="1"/>
          </p:cNvPicPr>
          <p:nvPr/>
        </p:nvPicPr>
        <p:blipFill>
          <a:blip r:embed="rId5"/>
          <a:stretch>
            <a:fillRect/>
          </a:stretch>
        </p:blipFill>
        <p:spPr>
          <a:xfrm>
            <a:off x="493857" y="6006600"/>
            <a:ext cx="2801898" cy="2801898"/>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881162" y="3418118"/>
            <a:ext cx="135934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soar</a:t>
            </a:r>
            <a:endParaRPr b="1" dirty="0">
              <a:latin typeface="Gill Sans MT" panose="020B0502020104020203" pitchFamily="34" charset="77"/>
              <a:sym typeface="American Typewriter"/>
            </a:endParaRPr>
          </a:p>
        </p:txBody>
      </p:sp>
      <p:sp>
        <p:nvSpPr>
          <p:cNvPr id="140" name="tolerate"/>
          <p:cNvSpPr txBox="1"/>
          <p:nvPr/>
        </p:nvSpPr>
        <p:spPr>
          <a:xfrm>
            <a:off x="5279225" y="2522165"/>
            <a:ext cx="256320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insecure</a:t>
            </a:r>
            <a:endParaRPr dirty="0">
              <a:latin typeface="Gill Sans MT" panose="020B0502020104020203" pitchFamily="34" charset="77"/>
            </a:endParaRPr>
          </a:p>
        </p:txBody>
      </p:sp>
      <p:sp>
        <p:nvSpPr>
          <p:cNvPr id="141" name="fixation"/>
          <p:cNvSpPr txBox="1"/>
          <p:nvPr/>
        </p:nvSpPr>
        <p:spPr>
          <a:xfrm>
            <a:off x="5134163" y="4280417"/>
            <a:ext cx="285334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mundane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4989267" y="5188117"/>
            <a:ext cx="302647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persistent</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354771" y="5996646"/>
            <a:ext cx="229550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protect</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65801" y="1309202"/>
            <a:ext cx="188673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soon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(adverb)</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771110" y="4424319"/>
            <a:ext cx="670592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is going to happen soon, it will happen after a short time. </a:t>
            </a:r>
          </a:p>
        </p:txBody>
      </p:sp>
      <p:sp>
        <p:nvSpPr>
          <p:cNvPr id="155" name="The was a tear in Freddie’s new school jumper."/>
          <p:cNvSpPr txBox="1"/>
          <p:nvPr/>
        </p:nvSpPr>
        <p:spPr>
          <a:xfrm>
            <a:off x="5112" y="657469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Mrs Peters told the class lunch would be </a:t>
            </a:r>
            <a:r>
              <a:rPr lang="en-GB" b="1" dirty="0"/>
              <a:t>soon</a:t>
            </a:r>
            <a:r>
              <a:rPr lang="en-GB" dirty="0"/>
              <a: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soon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2200622349"/>
              </p:ext>
            </p:extLst>
          </p:nvPr>
        </p:nvGraphicFramePr>
        <p:xfrm>
          <a:off x="52521" y="7555447"/>
          <a:ext cx="1167007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127031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promptly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June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shortly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3562E664-F8FB-B725-7A6B-0B2747DDC2DE}"/>
              </a:ext>
            </a:extLst>
          </p:cNvPr>
          <p:cNvPicPr>
            <a:picLocks noChangeAspect="1"/>
          </p:cNvPicPr>
          <p:nvPr/>
        </p:nvPicPr>
        <p:blipFill>
          <a:blip r:embed="rId3"/>
          <a:stretch>
            <a:fillRect/>
          </a:stretch>
        </p:blipFill>
        <p:spPr>
          <a:xfrm>
            <a:off x="8424774" y="2764902"/>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48416" y="1309202"/>
            <a:ext cx="252152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spread</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5112" y="65978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Fox told the class to </a:t>
            </a:r>
            <a:r>
              <a:rPr lang="en-GB" b="1" dirty="0"/>
              <a:t>spread</a:t>
            </a:r>
            <a:r>
              <a:rPr lang="en-GB" dirty="0"/>
              <a:t> the papers.</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spread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01863843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circulate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shrink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evenly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reach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compress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widely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EE65F7B0-AA36-AEE3-C518-CF19C766CDE4}"/>
              </a:ext>
            </a:extLst>
          </p:cNvPr>
          <p:cNvPicPr>
            <a:picLocks noChangeAspect="1"/>
          </p:cNvPicPr>
          <p:nvPr/>
        </p:nvPicPr>
        <p:blipFill>
          <a:blip r:embed="rId4"/>
          <a:stretch>
            <a:fillRect/>
          </a:stretch>
        </p:blipFill>
        <p:spPr>
          <a:xfrm>
            <a:off x="8451283" y="3059206"/>
            <a:ext cx="3251200" cy="3251200"/>
          </a:xfrm>
          <a:prstGeom prst="rect">
            <a:avLst/>
          </a:prstGeom>
        </p:spPr>
      </p:pic>
      <p:sp>
        <p:nvSpPr>
          <p:cNvPr id="4" name="TextBox 3">
            <a:extLst>
              <a:ext uri="{FF2B5EF4-FFF2-40B4-BE49-F238E27FC236}">
                <a16:creationId xmlns:a16="http://schemas.microsoft.com/office/drawing/2014/main" id="{89366954-1353-53F2-2D90-54810162C569}"/>
              </a:ext>
            </a:extLst>
          </p:cNvPr>
          <p:cNvSpPr txBox="1"/>
          <p:nvPr/>
        </p:nvSpPr>
        <p:spPr>
          <a:xfrm>
            <a:off x="308560" y="4047353"/>
            <a:ext cx="7384715"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spread something somewhere, you open it out or arrange it over a place or surface, so that all of it can be seen or used easily.</a:t>
            </a:r>
          </a:p>
        </p:txBody>
      </p:sp>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16403" y="1309202"/>
            <a:ext cx="338554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welcome</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358026"/>
            <a:ext cx="759668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welcome someone, you greet them in a friendly way when they arrive somewhere.</a:t>
            </a:r>
          </a:p>
        </p:txBody>
      </p:sp>
      <p:sp>
        <p:nvSpPr>
          <p:cNvPr id="155" name="The was a tear in Freddie’s new school jumper."/>
          <p:cNvSpPr txBox="1"/>
          <p:nvPr/>
        </p:nvSpPr>
        <p:spPr>
          <a:xfrm>
            <a:off x="5112" y="6624638"/>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Day </a:t>
            </a:r>
            <a:r>
              <a:rPr lang="en-GB" b="1" dirty="0"/>
              <a:t>welcomed</a:t>
            </a:r>
            <a:r>
              <a:rPr lang="en-GB" dirty="0"/>
              <a:t> the new student to the class.</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wel-come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328812908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greet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exclude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formally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embrace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reject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kindly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5" name="Picture 4">
            <a:extLst>
              <a:ext uri="{FF2B5EF4-FFF2-40B4-BE49-F238E27FC236}">
                <a16:creationId xmlns:a16="http://schemas.microsoft.com/office/drawing/2014/main" id="{CB2BCCEB-E08E-32E7-795B-CF14EBDC5C2E}"/>
              </a:ext>
            </a:extLst>
          </p:cNvPr>
          <p:cNvPicPr>
            <a:picLocks noChangeAspect="1"/>
          </p:cNvPicPr>
          <p:nvPr/>
        </p:nvPicPr>
        <p:blipFill>
          <a:blip r:embed="rId4"/>
          <a:stretch>
            <a:fillRect/>
          </a:stretch>
        </p:blipFill>
        <p:spPr>
          <a:xfrm>
            <a:off x="8711712" y="2906984"/>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88547" y="1309202"/>
            <a:ext cx="324127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together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adverb</a:t>
            </a:r>
            <a:r>
              <a:rPr dirty="0">
                <a:latin typeface="Gill Sans MT" panose="020B0502020104020203" pitchFamily="34" charset="77"/>
              </a:rPr>
              <a:t>)</a:t>
            </a:r>
          </a:p>
        </p:txBody>
      </p:sp>
      <p:sp>
        <p:nvSpPr>
          <p:cNvPr id="155" name="The was a tear in Freddie’s new school jumper."/>
          <p:cNvSpPr txBox="1"/>
          <p:nvPr/>
        </p:nvSpPr>
        <p:spPr>
          <a:xfrm>
            <a:off x="0" y="678196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worked </a:t>
            </a:r>
            <a:r>
              <a:rPr lang="en-GB" b="1" dirty="0"/>
              <a:t>together</a:t>
            </a:r>
            <a:r>
              <a:rPr lang="en-GB" dirty="0"/>
              <a:t> to solve the maths problem.</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(to-geth-er)</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94628664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closely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apart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whether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gather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jointly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separately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leather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7" y="4619512"/>
            <a:ext cx="6201005"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people do something together, they do it with each other.</a:t>
            </a:r>
          </a:p>
        </p:txBody>
      </p:sp>
      <p:pic>
        <p:nvPicPr>
          <p:cNvPr id="3" name="Picture 2">
            <a:extLst>
              <a:ext uri="{FF2B5EF4-FFF2-40B4-BE49-F238E27FC236}">
                <a16:creationId xmlns:a16="http://schemas.microsoft.com/office/drawing/2014/main" id="{478EC4D0-BB41-E9D9-E19D-AC1C4212AFF0}"/>
              </a:ext>
            </a:extLst>
          </p:cNvPr>
          <p:cNvPicPr>
            <a:picLocks noChangeAspect="1"/>
          </p:cNvPicPr>
          <p:nvPr/>
        </p:nvPicPr>
        <p:blipFill>
          <a:blip r:embed="rId4"/>
          <a:stretch>
            <a:fillRect/>
          </a:stretch>
        </p:blipFill>
        <p:spPr>
          <a:xfrm>
            <a:off x="8711712" y="3051035"/>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08929" y="1309202"/>
            <a:ext cx="200054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piece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0" y="6771783"/>
            <a:ext cx="1312790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Kabir enjoyed a </a:t>
            </a:r>
            <a:r>
              <a:rPr lang="en-GB" b="1" dirty="0"/>
              <a:t>piece</a:t>
            </a:r>
            <a:r>
              <a:rPr lang="en-GB" dirty="0"/>
              <a:t> of cake after lunch.</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piece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606710375"/>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chunk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entirely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missing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scrap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whole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sharp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725808" y="4376411"/>
            <a:ext cx="6288890"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 piece of something is an amount of it that has been broken off, torn off, or cut off.</a:t>
            </a:r>
          </a:p>
        </p:txBody>
      </p:sp>
      <p:pic>
        <p:nvPicPr>
          <p:cNvPr id="3" name="Picture 2">
            <a:extLst>
              <a:ext uri="{FF2B5EF4-FFF2-40B4-BE49-F238E27FC236}">
                <a16:creationId xmlns:a16="http://schemas.microsoft.com/office/drawing/2014/main" id="{9CE92367-D6A6-F741-7ABD-272C68906973}"/>
              </a:ext>
            </a:extLst>
          </p:cNvPr>
          <p:cNvPicPr>
            <a:picLocks noChangeAspect="1"/>
          </p:cNvPicPr>
          <p:nvPr/>
        </p:nvPicPr>
        <p:blipFill>
          <a:blip r:embed="rId4"/>
          <a:stretch>
            <a:fillRect/>
          </a:stretch>
        </p:blipFill>
        <p:spPr>
          <a:xfrm>
            <a:off x="8213837" y="2854183"/>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42173</TotalTime>
  <Words>1280</Words>
  <Application>Microsoft Macintosh PowerPoint</Application>
  <PresentationFormat>Custom</PresentationFormat>
  <Paragraphs>354</Paragraphs>
  <Slides>31</Slides>
  <Notes>30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1235</cp:revision>
  <dcterms:modified xsi:type="dcterms:W3CDTF">2025-02-04T08:05:56Z</dcterms:modified>
</cp:coreProperties>
</file>